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Economica"/>
      <p:regular r:id="rId26"/>
      <p:bold r:id="rId27"/>
      <p:italic r:id="rId28"/>
      <p:boldItalic r:id="rId29"/>
    </p:embeddedFon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3F3A7ED-FBD7-48F9-9546-BF498AEFB90D}">
  <a:tblStyle styleId="{73F3A7ED-FBD7-48F9-9546-BF498AEFB90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Economica-regular.fntdata"/><Relationship Id="rId25" Type="http://schemas.openxmlformats.org/officeDocument/2006/relationships/slide" Target="slides/slide19.xml"/><Relationship Id="rId28" Type="http://schemas.openxmlformats.org/officeDocument/2006/relationships/font" Target="fonts/Economica-italic.fntdata"/><Relationship Id="rId27" Type="http://schemas.openxmlformats.org/officeDocument/2006/relationships/font" Target="fonts/Economica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Economica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5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4.xml"/><Relationship Id="rId32" Type="http://schemas.openxmlformats.org/officeDocument/2006/relationships/font" Target="fonts/OpenSans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feedback: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Timeline for app development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Different standards/goals we want to achieve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Handicap parking lot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MinHeap for distance to parking lot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 CPU instead of GPU?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Camera focal length/lens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Tile the image? Resolution of image taken,  multiple images for diff sections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0a3d5b10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0a3d5b10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0a3d5b10d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10a3d5b10d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f63a3b6ba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f63a3b6ba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f7d399329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f7d399329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f7d399329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f7d399329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f7d399329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f7d399329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0a3d5b10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0a3d5b10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0a3d5b1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10a3d5b1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0a3d5b10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0a3d5b10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f63a3b6ba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f63a3b6ba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f63a3b6b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f63a3b6b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f63a3b6b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f63a3b6b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f63a3b6ba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f63a3b6ba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098c00cc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098c00cc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098c00cc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098c00cc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ca7bfe5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ca7bfe5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f63a3b6ba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f63a3b6ba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098c00cc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098c00cc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AUTOLAYOUT_1">
    <p:bg>
      <p:bgPr>
        <a:solidFill>
          <a:srgbClr val="FFFFF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AUTOLAYOUT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" name="Google Shape;67;p15"/>
          <p:cNvGrpSpPr/>
          <p:nvPr/>
        </p:nvGrpSpPr>
        <p:grpSpPr>
          <a:xfrm>
            <a:off x="0" y="4510813"/>
            <a:ext cx="9144000" cy="150575"/>
            <a:chOff x="0" y="3797750"/>
            <a:chExt cx="9144000" cy="150575"/>
          </a:xfrm>
        </p:grpSpPr>
        <p:cxnSp>
          <p:nvCxnSpPr>
            <p:cNvPr id="68" name="Google Shape;68;p15"/>
            <p:cNvCxnSpPr/>
            <p:nvPr/>
          </p:nvCxnSpPr>
          <p:spPr>
            <a:xfrm>
              <a:off x="0" y="3797750"/>
              <a:ext cx="9144000" cy="0"/>
            </a:xfrm>
            <a:prstGeom prst="straightConnector1">
              <a:avLst/>
            </a:prstGeom>
            <a:noFill/>
            <a:ln cap="flat" cmpd="sng" w="19050">
              <a:solidFill>
                <a:srgbClr val="90A4AE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" name="Google Shape;69;p15"/>
            <p:cNvCxnSpPr/>
            <p:nvPr/>
          </p:nvCxnSpPr>
          <p:spPr>
            <a:xfrm>
              <a:off x="0" y="3948325"/>
              <a:ext cx="9144000" cy="0"/>
            </a:xfrm>
            <a:prstGeom prst="straightConnector1">
              <a:avLst/>
            </a:prstGeom>
            <a:noFill/>
            <a:ln cap="flat" cmpd="sng" w="19050">
              <a:solidFill>
                <a:srgbClr val="90A4AE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" name="Google Shape;70;p15"/>
            <p:cNvCxnSpPr/>
            <p:nvPr/>
          </p:nvCxnSpPr>
          <p:spPr>
            <a:xfrm>
              <a:off x="0" y="3873038"/>
              <a:ext cx="9144000" cy="0"/>
            </a:xfrm>
            <a:prstGeom prst="straightConnector1">
              <a:avLst/>
            </a:prstGeom>
            <a:noFill/>
            <a:ln cap="flat" cmpd="sng" w="19050">
              <a:solidFill>
                <a:srgbClr val="90A4AE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gif"/><Relationship Id="rId4" Type="http://schemas.openxmlformats.org/officeDocument/2006/relationships/image" Target="../media/image12.gif"/><Relationship Id="rId5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iValet Initial Proposal</a:t>
            </a:r>
            <a:endParaRPr/>
          </a:p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Members: Faiza Yousuf, Kelin Yu, Wei Xiong Toh, Yunchu Feng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174" name="Google Shape;174;p25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1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5"/>
          <p:cNvSpPr txBox="1"/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Vacant Space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77" name="Google Shape;17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b="0" l="20854" r="20860" t="0"/>
          <a:stretch/>
        </p:blipFill>
        <p:spPr>
          <a:xfrm>
            <a:off x="409538" y="1264000"/>
            <a:ext cx="4075227" cy="300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4">
            <a:alphaModFix/>
          </a:blip>
          <a:srcRect b="0" l="19889" r="19895" t="0"/>
          <a:stretch/>
        </p:blipFill>
        <p:spPr>
          <a:xfrm>
            <a:off x="4659262" y="1264000"/>
            <a:ext cx="4075197" cy="300052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- Kaggle Data Base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262175" y="1319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Schedule</a:t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50" y="1172150"/>
            <a:ext cx="8771950" cy="27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450" y="1619250"/>
            <a:ext cx="80391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>
            <p:ph type="title"/>
          </p:nvPr>
        </p:nvSpPr>
        <p:spPr>
          <a:xfrm>
            <a:off x="262175" y="1319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00" y="1967175"/>
            <a:ext cx="8839200" cy="120913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/>
          <p:nvPr>
            <p:ph type="title"/>
          </p:nvPr>
        </p:nvSpPr>
        <p:spPr>
          <a:xfrm>
            <a:off x="262175" y="1319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and Initial Testing </a:t>
            </a:r>
            <a:r>
              <a:rPr lang="en"/>
              <a:t>Schedule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0"/>
          <p:cNvGrpSpPr/>
          <p:nvPr/>
        </p:nvGrpSpPr>
        <p:grpSpPr>
          <a:xfrm>
            <a:off x="127226" y="1622650"/>
            <a:ext cx="9016775" cy="1657800"/>
            <a:chOff x="127226" y="1622650"/>
            <a:chExt cx="9016775" cy="1657800"/>
          </a:xfrm>
        </p:grpSpPr>
        <p:pic>
          <p:nvPicPr>
            <p:cNvPr id="208" name="Google Shape;208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7226" y="1622650"/>
              <a:ext cx="4013975" cy="165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85875" y="1911250"/>
              <a:ext cx="5058125" cy="136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30"/>
          <p:cNvSpPr txBox="1"/>
          <p:nvPr>
            <p:ph type="title"/>
          </p:nvPr>
        </p:nvSpPr>
        <p:spPr>
          <a:xfrm>
            <a:off x="262175" y="1319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and Redesign</a:t>
            </a:r>
            <a:r>
              <a:rPr lang="en"/>
              <a:t> Schedule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850" y="963275"/>
            <a:ext cx="5467495" cy="402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/>
          <p:nvPr>
            <p:ph idx="4294967295" type="title"/>
          </p:nvPr>
        </p:nvSpPr>
        <p:spPr>
          <a:xfrm>
            <a:off x="262175" y="1319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Sites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2"/>
          <p:cNvPicPr preferRelativeResize="0"/>
          <p:nvPr/>
        </p:nvPicPr>
        <p:blipFill rotWithShape="1">
          <a:blip r:embed="rId3">
            <a:alphaModFix/>
          </a:blip>
          <a:srcRect b="0" l="19" r="19" t="0"/>
          <a:stretch/>
        </p:blipFill>
        <p:spPr>
          <a:xfrm>
            <a:off x="556350" y="1079874"/>
            <a:ext cx="3978302" cy="2983802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2" name="Google Shape;222;p32"/>
          <p:cNvPicPr preferRelativeResize="0"/>
          <p:nvPr/>
        </p:nvPicPr>
        <p:blipFill rotWithShape="1">
          <a:blip r:embed="rId4">
            <a:alphaModFix/>
          </a:blip>
          <a:srcRect b="0" l="19" r="19" t="0"/>
          <a:stretch/>
        </p:blipFill>
        <p:spPr>
          <a:xfrm>
            <a:off x="4609350" y="1079849"/>
            <a:ext cx="3978302" cy="2983802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713" y="152400"/>
            <a:ext cx="580056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 Assignments</a:t>
            </a:r>
            <a:endParaRPr/>
          </a:p>
        </p:txBody>
      </p:sp>
      <p:sp>
        <p:nvSpPr>
          <p:cNvPr id="233" name="Google Shape;233;p3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Group Leader/Financial Manager: Wei Xiong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Webmaster</a:t>
            </a:r>
            <a:r>
              <a:rPr lang="en"/>
              <a:t>: Faiza Yousuf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Hardware Technical Lead: Kelin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</a:t>
            </a:r>
            <a:r>
              <a:rPr lang="en"/>
              <a:t>ware Technical Lead: Yunchu Feng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Parking Problem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84400" y="1147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Drivers spend 17h per year on average searching for parking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450" y="1857375"/>
            <a:ext cx="190500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2674700" y="3286125"/>
            <a:ext cx="70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Fuel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817700" y="3286125"/>
            <a:ext cx="142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Emissions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150" y="1965300"/>
            <a:ext cx="1258025" cy="12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b="0" l="19068" r="26636" t="0"/>
          <a:stretch/>
        </p:blipFill>
        <p:spPr>
          <a:xfrm rot="-3">
            <a:off x="3826425" y="1735111"/>
            <a:ext cx="1425600" cy="147833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5253363" y="3286125"/>
            <a:ext cx="142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Time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3072225" y="3232263"/>
            <a:ext cx="1046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4885300" y="3205850"/>
            <a:ext cx="1046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3246650" y="3996275"/>
            <a:ext cx="2567700" cy="680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Open Sans"/>
                <a:ea typeface="Open Sans"/>
                <a:cs typeface="Open Sans"/>
                <a:sym typeface="Open Sans"/>
              </a:rPr>
              <a:t>$345/year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Address the difficulty in finding empty parking spaces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User-friendly application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Directs drivers to next available parking spot</a:t>
            </a:r>
            <a:endParaRPr/>
          </a:p>
        </p:txBody>
      </p:sp>
      <p:grpSp>
        <p:nvGrpSpPr>
          <p:cNvPr id="100" name="Google Shape;100;p18"/>
          <p:cNvGrpSpPr/>
          <p:nvPr/>
        </p:nvGrpSpPr>
        <p:grpSpPr>
          <a:xfrm>
            <a:off x="2150225" y="2332850"/>
            <a:ext cx="4873350" cy="2521825"/>
            <a:chOff x="2378825" y="2332850"/>
            <a:chExt cx="4873350" cy="2521825"/>
          </a:xfrm>
        </p:grpSpPr>
        <p:pic>
          <p:nvPicPr>
            <p:cNvPr id="101" name="Google Shape;101;p18"/>
            <p:cNvPicPr preferRelativeResize="0"/>
            <p:nvPr/>
          </p:nvPicPr>
          <p:blipFill rotWithShape="1">
            <a:blip r:embed="rId3">
              <a:alphaModFix/>
            </a:blip>
            <a:srcRect b="31010" l="0" r="0" t="0"/>
            <a:stretch/>
          </p:blipFill>
          <p:spPr>
            <a:xfrm>
              <a:off x="2378825" y="2332850"/>
              <a:ext cx="4873350" cy="2521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2" name="Google Shape;102;p18"/>
            <p:cNvCxnSpPr/>
            <p:nvPr/>
          </p:nvCxnSpPr>
          <p:spPr>
            <a:xfrm flipH="1">
              <a:off x="3471750" y="2952063"/>
              <a:ext cx="2053800" cy="16044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" name="Google Shape;103;p18"/>
            <p:cNvCxnSpPr/>
            <p:nvPr/>
          </p:nvCxnSpPr>
          <p:spPr>
            <a:xfrm rot="10800000">
              <a:off x="3108350" y="4403650"/>
              <a:ext cx="381600" cy="1200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1635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311700" y="10728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Camera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e-CAM24_CUNX - Color Global shutter Camera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e-CAM50_CUNX - 5.0 MP NVIDIA® Jetson Xavier™ NX/NVIDIA® Jetson Nano™ Camera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13 MP, 30 fps Color Camera Rolling Shutter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Processor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Nvidia Jetson Nano Developer Kit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Site hosting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Netlify </a:t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475" y="3058525"/>
            <a:ext cx="4994949" cy="19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1635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Options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375" y="1013250"/>
            <a:ext cx="1158775" cy="11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441763" y="2247750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e-CAM24_CUNX - Color Global shutter Camera</a:t>
            </a:r>
            <a:endParaRPr b="1"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675" y="1013250"/>
            <a:ext cx="1234500" cy="12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4560575" y="2247750"/>
            <a:ext cx="405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e-CAM50_CUNX - 5.0 MP NVIDIA® Jetson Xavier™ NX/NVIDIA® Jetson Nano™ Camera</a:t>
            </a:r>
            <a:r>
              <a:rPr b="1" lang="en" sz="105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/>
          </a:p>
        </p:txBody>
      </p:sp>
      <p:sp>
        <p:nvSpPr>
          <p:cNvPr id="120" name="Google Shape;120;p20"/>
          <p:cNvSpPr txBox="1"/>
          <p:nvPr/>
        </p:nvSpPr>
        <p:spPr>
          <a:xfrm>
            <a:off x="441763" y="2817550"/>
            <a:ext cx="30000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Frame Rate: 65-120 fps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Operating Voltage: 3.3V +/- 5%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Power Consumption: 0.66W-0.92W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Weight: 21g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122138" y="2895750"/>
            <a:ext cx="30000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Frame Rate: 28-100 fps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Operating Voltage: 3.3V +/- 5%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Power Consumption: 0.95W-1.62W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Weight: 17.5g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1635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Nvidia Jetson Nano Developer Kit </a:t>
            </a:r>
            <a:endParaRPr/>
          </a:p>
        </p:txBody>
      </p:sp>
      <p:sp>
        <p:nvSpPr>
          <p:cNvPr id="127" name="Google Shape;127;p21"/>
          <p:cNvSpPr txBox="1"/>
          <p:nvPr/>
        </p:nvSpPr>
        <p:spPr>
          <a:xfrm>
            <a:off x="413481" y="1176175"/>
            <a:ext cx="44259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Designed to be a portable AI and machine learning computer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Main storage: microSD card slot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40 pin expansion header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5V power through Micro-USB or DC Barrel Jack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Gigabit Ethernet Port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 USB 3.0 ports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HDMI Output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Device Mode through Micro-USB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DisplayPort Connector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MIPI CSI-2 camera connectors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763" y="994825"/>
            <a:ext cx="3843876" cy="384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Budget</a:t>
            </a:r>
            <a:endParaRPr/>
          </a:p>
        </p:txBody>
      </p:sp>
      <p:graphicFrame>
        <p:nvGraphicFramePr>
          <p:cNvPr id="134" name="Google Shape;134;p22"/>
          <p:cNvGraphicFramePr/>
          <p:nvPr/>
        </p:nvGraphicFramePr>
        <p:xfrm>
          <a:off x="868400" y="161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{73F3A7ED-FBD7-48F9-9546-BF498AEFB90D}</a:tableStyleId>
              </a:tblPr>
              <a:tblGrid>
                <a:gridCol w="3896900"/>
                <a:gridCol w="2505150"/>
                <a:gridCol w="1005150"/>
              </a:tblGrid>
              <a:tr h="42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e-CAM24_CUNX Global shutter Camera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Camera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$149.00 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e-CAM50_CUNX 5.0 MP Camera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Camera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$99.00 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NVIDIA Jetson Nano Developer Kit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Computation/Processing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$99.00 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Total</a:t>
                      </a:r>
                      <a:endParaRPr sz="1600"/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$347.00 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283400" y="1362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Concept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11700" y="918000"/>
            <a:ext cx="8520600" cy="40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Algorithm</a:t>
            </a:r>
            <a:endParaRPr/>
          </a:p>
          <a:p>
            <a:pPr indent="-375466" lvl="1" marL="914400" rtl="0" algn="l">
              <a:spcBef>
                <a:spcPts val="0"/>
              </a:spcBef>
              <a:spcAft>
                <a:spcPts val="0"/>
              </a:spcAft>
              <a:buSzPts val="2313"/>
              <a:buChar char="○"/>
            </a:pPr>
            <a:r>
              <a:rPr lang="en"/>
              <a:t>Problems:</a:t>
            </a:r>
            <a:r>
              <a:rPr lang="en" sz="2312"/>
              <a:t> </a:t>
            </a:r>
            <a:endParaRPr sz="2312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Process parking lots image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Handled by OpenCV (open-source library for image processing and machine learning)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Map available spaces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Voronoi diagrams to divide parking lots into sections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Create flags to differentiate between taken, and soon to be taken, and filled spaces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Help users find a spot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</a:t>
            </a:r>
            <a:r>
              <a:rPr lang="en"/>
              <a:t>ata from the Voronoi diagram will be used to update the pathfinding algorithm 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Path to each space will be calculated using the A* method</a:t>
            </a:r>
            <a:endParaRPr/>
          </a:p>
          <a:p>
            <a:pPr indent="-317500" lvl="4" marL="2286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valuable when finding the optimal route between 2 points</a:t>
            </a:r>
            <a:endParaRPr/>
          </a:p>
          <a:p>
            <a:pPr indent="-317500" lvl="4" marL="2286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Typically deployed when routing to a specific location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6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8172" y="91200"/>
            <a:ext cx="1493625" cy="1493625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23"/>
          <p:cNvSpPr txBox="1"/>
          <p:nvPr/>
        </p:nvSpPr>
        <p:spPr>
          <a:xfrm>
            <a:off x="5482300" y="91200"/>
            <a:ext cx="2017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Voronoi Diagram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Source: American Mathematical Society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283400" y="1362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Concept</a:t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1700" y="896775"/>
            <a:ext cx="8520600" cy="40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Interface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webpage that will be accessed via QR code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6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4"/>
          <p:cNvSpPr/>
          <p:nvPr/>
        </p:nvSpPr>
        <p:spPr>
          <a:xfrm>
            <a:off x="1627250" y="1981000"/>
            <a:ext cx="1648500" cy="2893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4"/>
          <p:cNvSpPr/>
          <p:nvPr/>
        </p:nvSpPr>
        <p:spPr>
          <a:xfrm>
            <a:off x="3470575" y="1981000"/>
            <a:ext cx="1648500" cy="2893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4"/>
          <p:cNvSpPr/>
          <p:nvPr/>
        </p:nvSpPr>
        <p:spPr>
          <a:xfrm>
            <a:off x="5243150" y="1981000"/>
            <a:ext cx="1648500" cy="2893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1731500" y="1580800"/>
            <a:ext cx="144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Home Screen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3386425" y="1580800"/>
            <a:ext cx="181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Navigate to Slot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5159000" y="1580800"/>
            <a:ext cx="181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Navigate Back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1627250" y="1981000"/>
            <a:ext cx="14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Car ID info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1627250" y="2290750"/>
            <a:ext cx="14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Model: 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4"/>
          <p:cNvSpPr/>
          <p:nvPr/>
        </p:nvSpPr>
        <p:spPr>
          <a:xfrm rot="10800000">
            <a:off x="2263950" y="2422725"/>
            <a:ext cx="240600" cy="1275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1627250" y="2590250"/>
            <a:ext cx="14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Color: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4"/>
          <p:cNvSpPr/>
          <p:nvPr/>
        </p:nvSpPr>
        <p:spPr>
          <a:xfrm rot="10800000">
            <a:off x="2263950" y="2715600"/>
            <a:ext cx="240600" cy="1275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4"/>
          <p:cNvSpPr txBox="1"/>
          <p:nvPr/>
        </p:nvSpPr>
        <p:spPr>
          <a:xfrm>
            <a:off x="1627250" y="2898650"/>
            <a:ext cx="14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License Plate: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1714100" y="3199500"/>
            <a:ext cx="1353300" cy="210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2" name="Google Shape;162;p24"/>
          <p:cNvCxnSpPr>
            <a:stCxn id="161" idx="1"/>
          </p:cNvCxnSpPr>
          <p:nvPr/>
        </p:nvCxnSpPr>
        <p:spPr>
          <a:xfrm>
            <a:off x="1714100" y="33048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4"/>
          <p:cNvCxnSpPr/>
          <p:nvPr/>
        </p:nvCxnSpPr>
        <p:spPr>
          <a:xfrm>
            <a:off x="1811200" y="3223500"/>
            <a:ext cx="0" cy="162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24"/>
          <p:cNvSpPr/>
          <p:nvPr/>
        </p:nvSpPr>
        <p:spPr>
          <a:xfrm>
            <a:off x="1707600" y="4087700"/>
            <a:ext cx="1353300" cy="210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a Spot</a:t>
            </a:r>
            <a:endParaRPr/>
          </a:p>
        </p:txBody>
      </p:sp>
      <p:sp>
        <p:nvSpPr>
          <p:cNvPr id="165" name="Google Shape;165;p24"/>
          <p:cNvSpPr/>
          <p:nvPr/>
        </p:nvSpPr>
        <p:spPr>
          <a:xfrm>
            <a:off x="1714100" y="4392675"/>
            <a:ext cx="1353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where you parked</a:t>
            </a:r>
            <a:endParaRPr/>
          </a:p>
        </p:txBody>
      </p:sp>
      <p:sp>
        <p:nvSpPr>
          <p:cNvPr id="166" name="Google Shape;166;p24"/>
          <p:cNvSpPr/>
          <p:nvPr/>
        </p:nvSpPr>
        <p:spPr>
          <a:xfrm>
            <a:off x="3582800" y="4392675"/>
            <a:ext cx="1353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you be parked here?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15376" l="0" r="0" t="0"/>
          <a:stretch/>
        </p:blipFill>
        <p:spPr>
          <a:xfrm>
            <a:off x="3630000" y="2090599"/>
            <a:ext cx="1258900" cy="22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3">
            <a:alphaModFix/>
          </a:blip>
          <a:srcRect b="15376" l="0" r="0" t="0"/>
          <a:stretch/>
        </p:blipFill>
        <p:spPr>
          <a:xfrm>
            <a:off x="5409650" y="2090599"/>
            <a:ext cx="1258900" cy="22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5347400" y="4408125"/>
            <a:ext cx="14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